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1335" r:id="rId2"/>
    <p:sldId id="1336" r:id="rId3"/>
    <p:sldId id="1305" r:id="rId4"/>
    <p:sldId id="1306" r:id="rId5"/>
    <p:sldId id="1307" r:id="rId6"/>
    <p:sldId id="1308" r:id="rId7"/>
    <p:sldId id="1309" r:id="rId8"/>
    <p:sldId id="1310" r:id="rId9"/>
    <p:sldId id="1311" r:id="rId10"/>
    <p:sldId id="1269" r:id="rId11"/>
    <p:sldId id="1312" r:id="rId12"/>
    <p:sldId id="1313" r:id="rId13"/>
    <p:sldId id="1314" r:id="rId14"/>
    <p:sldId id="1315" r:id="rId15"/>
    <p:sldId id="1316" r:id="rId16"/>
    <p:sldId id="1323" r:id="rId17"/>
    <p:sldId id="1324" r:id="rId18"/>
    <p:sldId id="1325" r:id="rId19"/>
    <p:sldId id="1326" r:id="rId20"/>
    <p:sldId id="1327" r:id="rId21"/>
    <p:sldId id="1328" r:id="rId22"/>
    <p:sldId id="1329" r:id="rId23"/>
    <p:sldId id="1330" r:id="rId24"/>
    <p:sldId id="1331" r:id="rId25"/>
    <p:sldId id="293" r:id="rId26"/>
    <p:sldId id="1332" r:id="rId27"/>
    <p:sldId id="133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051"/>
    <a:srgbClr val="CDE8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5"/>
    <p:restoredTop sz="85034"/>
  </p:normalViewPr>
  <p:slideViewPr>
    <p:cSldViewPr snapToGrid="0" snapToObjects="1">
      <p:cViewPr varScale="1">
        <p:scale>
          <a:sx n="108" d="100"/>
          <a:sy n="108" d="100"/>
        </p:scale>
        <p:origin x="121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70ED0A-8BFD-D54B-9A28-EFBE87F016A4}" type="datetimeFigureOut">
              <a:rPr lang="en-US" smtClean="0"/>
              <a:t>7/18/22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18C1-BCA2-CC44-A0A9-96C5595E6FCB}" type="slidenum">
              <a:rPr lang="en-US" smtClean="0"/>
              <a:t>‹#›</a:t>
            </a:fld>
            <a:endParaRPr lang="en-US"/>
          </a:p>
        </p:txBody>
      </p:sp>
    </p:spTree>
    <p:extLst>
      <p:ext uri="{BB962C8B-B14F-4D97-AF65-F5344CB8AC3E}">
        <p14:creationId xmlns:p14="http://schemas.microsoft.com/office/powerpoint/2010/main" val="1479256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we have seen, each specimen carries valuable information. For example, this specimen of red maple is from this locality in north central Florida.  It represents a single location on a map – and if we use other databases, we can gain information about the ecology of that site – the temperature at the site, the precipitation, the soil type, soil chemistry, and perhaps more.  So although all of this information isn’t found on the specimen label itself, the label helps us place the specimen on the map and then derive this other information.</a:t>
            </a:r>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372171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67548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2608569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52053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297748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89467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16</a:t>
            </a:fld>
            <a:endParaRPr lang="en-US"/>
          </a:p>
        </p:txBody>
      </p:sp>
    </p:spTree>
    <p:extLst>
      <p:ext uri="{BB962C8B-B14F-4D97-AF65-F5344CB8AC3E}">
        <p14:creationId xmlns:p14="http://schemas.microsoft.com/office/powerpoint/2010/main" val="421102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17</a:t>
            </a:fld>
            <a:endParaRPr lang="en-US"/>
          </a:p>
        </p:txBody>
      </p:sp>
    </p:spTree>
    <p:extLst>
      <p:ext uri="{BB962C8B-B14F-4D97-AF65-F5344CB8AC3E}">
        <p14:creationId xmlns:p14="http://schemas.microsoft.com/office/powerpoint/2010/main" val="286091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18</a:t>
            </a:fld>
            <a:endParaRPr lang="en-US"/>
          </a:p>
        </p:txBody>
      </p:sp>
    </p:spTree>
    <p:extLst>
      <p:ext uri="{BB962C8B-B14F-4D97-AF65-F5344CB8AC3E}">
        <p14:creationId xmlns:p14="http://schemas.microsoft.com/office/powerpoint/2010/main" val="45628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24523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a:t>
            </a:fld>
            <a:endParaRPr lang="en-US"/>
          </a:p>
        </p:txBody>
      </p:sp>
    </p:spTree>
    <p:extLst>
      <p:ext uri="{BB962C8B-B14F-4D97-AF65-F5344CB8AC3E}">
        <p14:creationId xmlns:p14="http://schemas.microsoft.com/office/powerpoint/2010/main" val="97795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254040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21</a:t>
            </a:fld>
            <a:endParaRPr lang="en-US"/>
          </a:p>
        </p:txBody>
      </p:sp>
    </p:spTree>
    <p:extLst>
      <p:ext uri="{BB962C8B-B14F-4D97-AF65-F5344CB8AC3E}">
        <p14:creationId xmlns:p14="http://schemas.microsoft.com/office/powerpoint/2010/main" val="66296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22</a:t>
            </a:fld>
            <a:endParaRPr lang="en-US"/>
          </a:p>
        </p:txBody>
      </p:sp>
    </p:spTree>
    <p:extLst>
      <p:ext uri="{BB962C8B-B14F-4D97-AF65-F5344CB8AC3E}">
        <p14:creationId xmlns:p14="http://schemas.microsoft.com/office/powerpoint/2010/main" val="377825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23</a:t>
            </a:fld>
            <a:endParaRPr lang="en-US"/>
          </a:p>
        </p:txBody>
      </p:sp>
    </p:spTree>
    <p:extLst>
      <p:ext uri="{BB962C8B-B14F-4D97-AF65-F5344CB8AC3E}">
        <p14:creationId xmlns:p14="http://schemas.microsoft.com/office/powerpoint/2010/main" val="1312362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24</a:t>
            </a:fld>
            <a:endParaRPr lang="en-US"/>
          </a:p>
        </p:txBody>
      </p:sp>
    </p:spTree>
    <p:extLst>
      <p:ext uri="{BB962C8B-B14F-4D97-AF65-F5344CB8AC3E}">
        <p14:creationId xmlns:p14="http://schemas.microsoft.com/office/powerpoint/2010/main" val="160765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99407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13750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0168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359152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05636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81793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68602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2383D2-16C1-A947-8B3E-9A142385551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09832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5432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80153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383D2-16C1-A947-8B3E-9A142385551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37947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383D2-16C1-A947-8B3E-9A142385551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9801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383D2-16C1-A947-8B3E-9A142385551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84197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383D2-16C1-A947-8B3E-9A1423855515}" type="datetimeFigureOut">
              <a:rPr lang="en-US" smtClean="0"/>
              <a:t>7/18/22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50499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383D2-16C1-A947-8B3E-9A1423855515}" type="datetimeFigureOut">
              <a:rPr lang="en-US" smtClean="0"/>
              <a:t>7/18/22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0916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83D2-16C1-A947-8B3E-9A1423855515}" type="datetimeFigureOut">
              <a:rPr lang="en-US" smtClean="0"/>
              <a:t>7/18/22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398054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1005002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383D2-16C1-A947-8B3E-9A142385551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8DC2B-F8AE-374B-847B-7E1D5B5DF2CB}" type="slidenum">
              <a:rPr lang="en-US" smtClean="0"/>
              <a:t>‹#›</a:t>
            </a:fld>
            <a:endParaRPr lang="en-US"/>
          </a:p>
        </p:txBody>
      </p:sp>
    </p:spTree>
    <p:extLst>
      <p:ext uri="{BB962C8B-B14F-4D97-AF65-F5344CB8AC3E}">
        <p14:creationId xmlns:p14="http://schemas.microsoft.com/office/powerpoint/2010/main" val="2965536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383D2-16C1-A947-8B3E-9A1423855515}" type="datetimeFigureOut">
              <a:rPr lang="en-US" smtClean="0"/>
              <a:t>7/18/22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8DC2B-F8AE-374B-847B-7E1D5B5DF2CB}" type="slidenum">
              <a:rPr lang="en-US" smtClean="0"/>
              <a:t>‹#›</a:t>
            </a:fld>
            <a:endParaRPr lang="en-US"/>
          </a:p>
        </p:txBody>
      </p:sp>
    </p:spTree>
    <p:extLst>
      <p:ext uri="{BB962C8B-B14F-4D97-AF65-F5344CB8AC3E}">
        <p14:creationId xmlns:p14="http://schemas.microsoft.com/office/powerpoint/2010/main" val="45787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Data Downloads:  </a:t>
            </a:r>
            <a:br>
              <a:rPr lang="en-US" b="1" dirty="0">
                <a:solidFill>
                  <a:srgbClr val="0070C0"/>
                </a:solidFill>
              </a:rPr>
            </a:br>
            <a:r>
              <a:rPr lang="en-US" b="1" dirty="0">
                <a:solidFill>
                  <a:srgbClr val="0070C0"/>
                </a:solidFill>
              </a:rPr>
              <a:t>Overview and Portals</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122319" y="4399062"/>
            <a:ext cx="3947364" cy="1200329"/>
          </a:xfrm>
          <a:prstGeom prst="rect">
            <a:avLst/>
          </a:prstGeom>
          <a:noFill/>
        </p:spPr>
        <p:txBody>
          <a:bodyPr wrap="none" rtlCol="0">
            <a:spAutoFit/>
          </a:bodyPr>
          <a:lstStyle/>
          <a:p>
            <a:pPr algn="ctr"/>
            <a:r>
              <a:rPr lang="en-US" sz="3600" dirty="0">
                <a:solidFill>
                  <a:srgbClr val="0070C0"/>
                </a:solidFill>
              </a:rPr>
              <a:t>Pam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Tree>
    <p:extLst>
      <p:ext uri="{BB962C8B-B14F-4D97-AF65-F5344CB8AC3E}">
        <p14:creationId xmlns:p14="http://schemas.microsoft.com/office/powerpoint/2010/main" val="161114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5145C9-9E6E-B64E-B02E-7F554978A7A1}"/>
              </a:ext>
            </a:extLst>
          </p:cNvPr>
          <p:cNvPicPr>
            <a:picLocks noChangeAspect="1"/>
          </p:cNvPicPr>
          <p:nvPr/>
        </p:nvPicPr>
        <p:blipFill>
          <a:blip r:embed="rId3"/>
          <a:stretch>
            <a:fillRect/>
          </a:stretch>
        </p:blipFill>
        <p:spPr>
          <a:xfrm>
            <a:off x="0" y="1389803"/>
            <a:ext cx="7285856" cy="3258397"/>
          </a:xfrm>
          <a:prstGeom prst="rect">
            <a:avLst/>
          </a:prstGeom>
        </p:spPr>
      </p:pic>
      <p:pic>
        <p:nvPicPr>
          <p:cNvPr id="13" name="Picture 12">
            <a:extLst>
              <a:ext uri="{FF2B5EF4-FFF2-40B4-BE49-F238E27FC236}">
                <a16:creationId xmlns:a16="http://schemas.microsoft.com/office/drawing/2014/main" id="{6B639225-A272-CC45-BB24-3D8EC8916C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42928" y="3538175"/>
            <a:ext cx="4587241" cy="3319825"/>
          </a:xfrm>
          <a:prstGeom prst="rect">
            <a:avLst/>
          </a:prstGeom>
        </p:spPr>
      </p:pic>
      <p:sp>
        <p:nvSpPr>
          <p:cNvPr id="3" name="TextBox 2">
            <a:extLst>
              <a:ext uri="{FF2B5EF4-FFF2-40B4-BE49-F238E27FC236}">
                <a16:creationId xmlns:a16="http://schemas.microsoft.com/office/drawing/2014/main" id="{7B1663F2-70FC-744F-A909-61356E712DBA}"/>
              </a:ext>
            </a:extLst>
          </p:cNvPr>
          <p:cNvSpPr txBox="1"/>
          <p:nvPr/>
        </p:nvSpPr>
        <p:spPr>
          <a:xfrm>
            <a:off x="7598434" y="1345641"/>
            <a:ext cx="2559290" cy="2062103"/>
          </a:xfrm>
          <a:prstGeom prst="rect">
            <a:avLst/>
          </a:prstGeom>
          <a:noFill/>
        </p:spPr>
        <p:txBody>
          <a:bodyPr wrap="none" rtlCol="0">
            <a:spAutoFit/>
          </a:bodyPr>
          <a:lstStyle/>
          <a:p>
            <a:r>
              <a:rPr lang="en-US" sz="3200" dirty="0"/>
              <a:t>Temperature</a:t>
            </a:r>
          </a:p>
          <a:p>
            <a:r>
              <a:rPr lang="en-US" sz="3200" dirty="0"/>
              <a:t>Precipitation</a:t>
            </a:r>
          </a:p>
          <a:p>
            <a:r>
              <a:rPr lang="en-US" sz="3200" dirty="0"/>
              <a:t>Soil type</a:t>
            </a:r>
          </a:p>
          <a:p>
            <a:r>
              <a:rPr lang="en-US" sz="3200" dirty="0"/>
              <a:t>Soil Chemistry</a:t>
            </a:r>
          </a:p>
        </p:txBody>
      </p:sp>
      <p:pic>
        <p:nvPicPr>
          <p:cNvPr id="11" name="Picture 10">
            <a:extLst>
              <a:ext uri="{FF2B5EF4-FFF2-40B4-BE49-F238E27FC236}">
                <a16:creationId xmlns:a16="http://schemas.microsoft.com/office/drawing/2014/main" id="{4926CFFE-A07C-5E49-8B35-CEF86D0F59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820" y="3538175"/>
            <a:ext cx="2686269" cy="3319825"/>
          </a:xfrm>
          <a:prstGeom prst="rect">
            <a:avLst/>
          </a:prstGeom>
        </p:spPr>
      </p:pic>
      <p:pic>
        <p:nvPicPr>
          <p:cNvPr id="14" name="Picture 13">
            <a:extLst>
              <a:ext uri="{FF2B5EF4-FFF2-40B4-BE49-F238E27FC236}">
                <a16:creationId xmlns:a16="http://schemas.microsoft.com/office/drawing/2014/main" id="{1BB1B4E1-45A0-9346-AC7B-1FC3863A22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9493" y="3505887"/>
            <a:ext cx="3775057" cy="1056281"/>
          </a:xfrm>
          <a:prstGeom prst="rect">
            <a:avLst/>
          </a:prstGeom>
        </p:spPr>
      </p:pic>
      <p:pic>
        <p:nvPicPr>
          <p:cNvPr id="7" name="Picture 6">
            <a:extLst>
              <a:ext uri="{FF2B5EF4-FFF2-40B4-BE49-F238E27FC236}">
                <a16:creationId xmlns:a16="http://schemas.microsoft.com/office/drawing/2014/main" id="{43595FBF-1EC9-CB49-8308-BED67345A4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4632" y="4562168"/>
            <a:ext cx="3824778" cy="1429539"/>
          </a:xfrm>
          <a:prstGeom prst="rect">
            <a:avLst/>
          </a:prstGeom>
        </p:spPr>
      </p:pic>
      <p:sp>
        <p:nvSpPr>
          <p:cNvPr id="9" name="Rectangle 8">
            <a:extLst>
              <a:ext uri="{FF2B5EF4-FFF2-40B4-BE49-F238E27FC236}">
                <a16:creationId xmlns:a16="http://schemas.microsoft.com/office/drawing/2014/main" id="{EFC2A033-3EAA-6744-8CB8-D3F6A9554362}"/>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2" name="Rectangle 11">
            <a:extLst>
              <a:ext uri="{FF2B5EF4-FFF2-40B4-BE49-F238E27FC236}">
                <a16:creationId xmlns:a16="http://schemas.microsoft.com/office/drawing/2014/main" id="{73A69D4D-8AC2-9E47-BD51-929733021E00}"/>
              </a:ext>
            </a:extLst>
          </p:cNvPr>
          <p:cNvSpPr/>
          <p:nvPr/>
        </p:nvSpPr>
        <p:spPr>
          <a:xfrm>
            <a:off x="0" y="221746"/>
            <a:ext cx="12192000" cy="830997"/>
          </a:xfrm>
          <a:prstGeom prst="rect">
            <a:avLst/>
          </a:prstGeom>
        </p:spPr>
        <p:txBody>
          <a:bodyPr wrap="square">
            <a:spAutoFit/>
          </a:bodyPr>
          <a:lstStyle/>
          <a:p>
            <a:pPr>
              <a:tabLst>
                <a:tab pos="455613" algn="l"/>
              </a:tabLst>
            </a:pPr>
            <a:r>
              <a:rPr lang="en-US" sz="4800" dirty="0">
                <a:solidFill>
                  <a:schemeClr val="bg1"/>
                </a:solidFill>
              </a:rPr>
              <a:t>	Each Location Has Ecological Information</a:t>
            </a:r>
          </a:p>
        </p:txBody>
      </p:sp>
    </p:spTree>
    <p:extLst>
      <p:ext uri="{BB962C8B-B14F-4D97-AF65-F5344CB8AC3E}">
        <p14:creationId xmlns:p14="http://schemas.microsoft.com/office/powerpoint/2010/main" val="418764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4F8E-728C-164C-A6D3-462763150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368" y="1389606"/>
            <a:ext cx="11768438" cy="5262444"/>
          </a:xfrm>
          <a:prstGeom prst="rect">
            <a:avLst/>
          </a:prstGeom>
        </p:spPr>
      </p:pic>
      <p:sp>
        <p:nvSpPr>
          <p:cNvPr id="6" name="Rectangle 5">
            <a:extLst>
              <a:ext uri="{FF2B5EF4-FFF2-40B4-BE49-F238E27FC236}">
                <a16:creationId xmlns:a16="http://schemas.microsoft.com/office/drawing/2014/main" id="{DEF20923-467E-574A-9785-ABB986BF13F1}"/>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a:t>
            </a:r>
          </a:p>
        </p:txBody>
      </p:sp>
    </p:spTree>
    <p:extLst>
      <p:ext uri="{BB962C8B-B14F-4D97-AF65-F5344CB8AC3E}">
        <p14:creationId xmlns:p14="http://schemas.microsoft.com/office/powerpoint/2010/main" val="44287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B6C04-A616-AA4F-B045-E820E80D2C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374" y="1388496"/>
            <a:ext cx="9941184" cy="5373811"/>
          </a:xfrm>
          <a:prstGeom prst="rect">
            <a:avLst/>
          </a:prstGeom>
        </p:spPr>
      </p:pic>
      <p:sp>
        <p:nvSpPr>
          <p:cNvPr id="6" name="Rectangle 5">
            <a:extLst>
              <a:ext uri="{FF2B5EF4-FFF2-40B4-BE49-F238E27FC236}">
                <a16:creationId xmlns:a16="http://schemas.microsoft.com/office/drawing/2014/main" id="{2C2D9BCC-3807-B740-A3C8-E5059AD21D0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  List of Data Records</a:t>
            </a:r>
          </a:p>
        </p:txBody>
      </p:sp>
    </p:spTree>
    <p:extLst>
      <p:ext uri="{BB962C8B-B14F-4D97-AF65-F5344CB8AC3E}">
        <p14:creationId xmlns:p14="http://schemas.microsoft.com/office/powerpoint/2010/main" val="4259824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47BD4-875F-7443-8C6E-1F19208ECDAD}"/>
              </a:ext>
            </a:extLst>
          </p:cNvPr>
          <p:cNvPicPr>
            <a:picLocks noChangeAspect="1"/>
          </p:cNvPicPr>
          <p:nvPr/>
        </p:nvPicPr>
        <p:blipFill>
          <a:blip r:embed="rId3"/>
          <a:stretch>
            <a:fillRect/>
          </a:stretch>
        </p:blipFill>
        <p:spPr>
          <a:xfrm>
            <a:off x="181218" y="1296618"/>
            <a:ext cx="4913165" cy="5403120"/>
          </a:xfrm>
          <a:prstGeom prst="rect">
            <a:avLst/>
          </a:prstGeom>
        </p:spPr>
      </p:pic>
      <p:sp>
        <p:nvSpPr>
          <p:cNvPr id="6" name="Rectangle 5">
            <a:extLst>
              <a:ext uri="{FF2B5EF4-FFF2-40B4-BE49-F238E27FC236}">
                <a16:creationId xmlns:a16="http://schemas.microsoft.com/office/drawing/2014/main" id="{A91B95A9-61B7-C740-AE30-BC7745BA9C66}"/>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  Download csv</a:t>
            </a:r>
          </a:p>
        </p:txBody>
      </p:sp>
      <p:sp>
        <p:nvSpPr>
          <p:cNvPr id="2" name="Oval 1">
            <a:extLst>
              <a:ext uri="{FF2B5EF4-FFF2-40B4-BE49-F238E27FC236}">
                <a16:creationId xmlns:a16="http://schemas.microsoft.com/office/drawing/2014/main" id="{D59651AE-066A-634E-98E5-B5B217B12048}"/>
              </a:ext>
            </a:extLst>
          </p:cNvPr>
          <p:cNvSpPr/>
          <p:nvPr/>
        </p:nvSpPr>
        <p:spPr>
          <a:xfrm>
            <a:off x="2262752" y="2603715"/>
            <a:ext cx="1348353" cy="4649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1805F6-67D0-344D-BE6B-6061ED39FA77}"/>
              </a:ext>
            </a:extLst>
          </p:cNvPr>
          <p:cNvSpPr/>
          <p:nvPr/>
        </p:nvSpPr>
        <p:spPr>
          <a:xfrm>
            <a:off x="914399" y="4143286"/>
            <a:ext cx="2030279" cy="5217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962F8FC-C774-CD44-8066-E9F665091B06}"/>
              </a:ext>
            </a:extLst>
          </p:cNvPr>
          <p:cNvSpPr/>
          <p:nvPr/>
        </p:nvSpPr>
        <p:spPr>
          <a:xfrm>
            <a:off x="3174569" y="5328834"/>
            <a:ext cx="1691899" cy="4675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11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00B48-148A-B44C-8D2B-35CBFFF755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96618"/>
            <a:ext cx="12192000" cy="4900824"/>
          </a:xfrm>
          <a:prstGeom prst="rect">
            <a:avLst/>
          </a:prstGeom>
        </p:spPr>
      </p:pic>
      <p:sp>
        <p:nvSpPr>
          <p:cNvPr id="6" name="Rectangle 5">
            <a:extLst>
              <a:ext uri="{FF2B5EF4-FFF2-40B4-BE49-F238E27FC236}">
                <a16:creationId xmlns:a16="http://schemas.microsoft.com/office/drawing/2014/main" id="{62DF460C-910C-8E43-A10B-3E1B3C48FD8D}"/>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Email Download Link</a:t>
            </a:r>
          </a:p>
        </p:txBody>
      </p:sp>
      <p:cxnSp>
        <p:nvCxnSpPr>
          <p:cNvPr id="3" name="Straight Arrow Connector 2">
            <a:extLst>
              <a:ext uri="{FF2B5EF4-FFF2-40B4-BE49-F238E27FC236}">
                <a16:creationId xmlns:a16="http://schemas.microsoft.com/office/drawing/2014/main" id="{3DB8AEF8-711A-184B-8D98-159A31F91936}"/>
              </a:ext>
            </a:extLst>
          </p:cNvPr>
          <p:cNvCxnSpPr/>
          <p:nvPr/>
        </p:nvCxnSpPr>
        <p:spPr>
          <a:xfrm flipH="1">
            <a:off x="6168326" y="3750590"/>
            <a:ext cx="134835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3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flipV="1">
            <a:off x="0" y="1157289"/>
            <a:ext cx="12188952" cy="14287"/>
          </a:xfrm>
          <a:prstGeom prst="line">
            <a:avLst/>
          </a:prstGeom>
          <a:ln w="76200">
            <a:solidFill>
              <a:srgbClr val="CDE8BB"/>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9896"/>
            <a:ext cx="12188952" cy="1022351"/>
          </a:xfrm>
          <a:prstGeom prst="rect">
            <a:avLst/>
          </a:prstGeom>
          <a:solidFill>
            <a:srgbClr val="CDE8BB"/>
          </a:solidFill>
          <a:ln>
            <a:solidFill>
              <a:srgbClr val="CDE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Search the </a:t>
            </a:r>
            <a:r>
              <a:rPr lang="en-US" sz="3600" dirty="0" err="1">
                <a:solidFill>
                  <a:schemeClr val="tx1"/>
                </a:solidFill>
              </a:rPr>
              <a:t>iDigBio</a:t>
            </a:r>
            <a:r>
              <a:rPr lang="en-US" sz="3600" dirty="0">
                <a:solidFill>
                  <a:schemeClr val="tx1"/>
                </a:solidFill>
              </a:rPr>
              <a:t> Portal</a:t>
            </a:r>
          </a:p>
        </p:txBody>
      </p:sp>
      <p:pic>
        <p:nvPicPr>
          <p:cNvPr id="3" name="Picture 2">
            <a:extLst>
              <a:ext uri="{FF2B5EF4-FFF2-40B4-BE49-F238E27FC236}">
                <a16:creationId xmlns:a16="http://schemas.microsoft.com/office/drawing/2014/main" id="{2BB1D2E4-E5F8-E94C-B694-264BB9024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689"/>
            <a:ext cx="12192000" cy="6752764"/>
          </a:xfrm>
          <a:prstGeom prst="rect">
            <a:avLst/>
          </a:prstGeom>
        </p:spPr>
      </p:pic>
    </p:spTree>
    <p:extLst>
      <p:ext uri="{BB962C8B-B14F-4D97-AF65-F5344CB8AC3E}">
        <p14:creationId xmlns:p14="http://schemas.microsoft.com/office/powerpoint/2010/main" val="205904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0618" y="1462840"/>
            <a:ext cx="11840568" cy="4769938"/>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spTree>
    <p:extLst>
      <p:ext uri="{BB962C8B-B14F-4D97-AF65-F5344CB8AC3E}">
        <p14:creationId xmlns:p14="http://schemas.microsoft.com/office/powerpoint/2010/main" val="27384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pic>
        <p:nvPicPr>
          <p:cNvPr id="3" name="Picture 2">
            <a:extLst>
              <a:ext uri="{FF2B5EF4-FFF2-40B4-BE49-F238E27FC236}">
                <a16:creationId xmlns:a16="http://schemas.microsoft.com/office/drawing/2014/main" id="{5EAA5F86-8538-9943-96BE-79C295187E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942" y="1352883"/>
            <a:ext cx="11169112" cy="5505117"/>
          </a:xfrm>
          <a:prstGeom prst="rect">
            <a:avLst/>
          </a:prstGeom>
        </p:spPr>
      </p:pic>
    </p:spTree>
    <p:extLst>
      <p:ext uri="{BB962C8B-B14F-4D97-AF65-F5344CB8AC3E}">
        <p14:creationId xmlns:p14="http://schemas.microsoft.com/office/powerpoint/2010/main" val="257051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GBIF: </a:t>
            </a:r>
            <a:r>
              <a:rPr lang="en-US" sz="4800" dirty="0" err="1">
                <a:solidFill>
                  <a:schemeClr val="bg1"/>
                </a:solidFill>
              </a:rPr>
              <a:t>gbif.org</a:t>
            </a:r>
            <a:endParaRPr lang="en-US" sz="4800" dirty="0">
              <a:solidFill>
                <a:schemeClr val="bg1"/>
              </a:solidFill>
            </a:endParaRPr>
          </a:p>
        </p:txBody>
      </p:sp>
      <p:pic>
        <p:nvPicPr>
          <p:cNvPr id="5" name="Picture 4">
            <a:extLst>
              <a:ext uri="{FF2B5EF4-FFF2-40B4-BE49-F238E27FC236}">
                <a16:creationId xmlns:a16="http://schemas.microsoft.com/office/drawing/2014/main" id="{AD45B1FA-E929-9940-8B59-E058976F48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462840"/>
            <a:ext cx="12192000" cy="4709171"/>
          </a:xfrm>
          <a:prstGeom prst="rect">
            <a:avLst/>
          </a:prstGeom>
        </p:spPr>
      </p:pic>
    </p:spTree>
    <p:extLst>
      <p:ext uri="{BB962C8B-B14F-4D97-AF65-F5344CB8AC3E}">
        <p14:creationId xmlns:p14="http://schemas.microsoft.com/office/powerpoint/2010/main" val="293032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a:t>
            </a:r>
          </a:p>
        </p:txBody>
      </p:sp>
      <p:pic>
        <p:nvPicPr>
          <p:cNvPr id="3" name="Picture 2">
            <a:extLst>
              <a:ext uri="{FF2B5EF4-FFF2-40B4-BE49-F238E27FC236}">
                <a16:creationId xmlns:a16="http://schemas.microsoft.com/office/drawing/2014/main" id="{E810D4FE-2345-E94B-9C4A-8FC31E783A9C}"/>
              </a:ext>
            </a:extLst>
          </p:cNvPr>
          <p:cNvPicPr>
            <a:picLocks noChangeAspect="1"/>
          </p:cNvPicPr>
          <p:nvPr/>
        </p:nvPicPr>
        <p:blipFill>
          <a:blip r:embed="rId4"/>
          <a:stretch>
            <a:fillRect/>
          </a:stretch>
        </p:blipFill>
        <p:spPr>
          <a:xfrm>
            <a:off x="4327364" y="176481"/>
            <a:ext cx="3289300" cy="6413500"/>
          </a:xfrm>
          <a:prstGeom prst="rect">
            <a:avLst/>
          </a:prstGeom>
        </p:spPr>
      </p:pic>
    </p:spTree>
    <p:extLst>
      <p:ext uri="{BB962C8B-B14F-4D97-AF65-F5344CB8AC3E}">
        <p14:creationId xmlns:p14="http://schemas.microsoft.com/office/powerpoint/2010/main" val="107696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207979-B1AA-174F-8EAF-477691588AD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17814" y="1441819"/>
            <a:ext cx="10156372" cy="5416181"/>
          </a:xfrm>
          <a:prstGeom prst="rect">
            <a:avLst/>
          </a:prstGeom>
        </p:spPr>
      </p:pic>
      <p:sp>
        <p:nvSpPr>
          <p:cNvPr id="5" name="Rectangle 4">
            <a:extLst>
              <a:ext uri="{FF2B5EF4-FFF2-40B4-BE49-F238E27FC236}">
                <a16:creationId xmlns:a16="http://schemas.microsoft.com/office/drawing/2014/main" id="{A339C428-F11C-794C-85B9-7709D9C8AE4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   </a:t>
            </a:r>
            <a:r>
              <a:rPr lang="en-US" sz="4800" dirty="0" err="1"/>
              <a:t>iDigBio</a:t>
            </a:r>
            <a:r>
              <a:rPr lang="en-US" sz="4800" dirty="0"/>
              <a:t>:  A Source for Specimen Records</a:t>
            </a:r>
          </a:p>
        </p:txBody>
      </p:sp>
    </p:spTree>
    <p:extLst>
      <p:ext uri="{BB962C8B-B14F-4D97-AF65-F5344CB8AC3E}">
        <p14:creationId xmlns:p14="http://schemas.microsoft.com/office/powerpoint/2010/main" val="2765804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5" name="Picture 4">
            <a:extLst>
              <a:ext uri="{FF2B5EF4-FFF2-40B4-BE49-F238E27FC236}">
                <a16:creationId xmlns:a16="http://schemas.microsoft.com/office/drawing/2014/main" id="{DBE6BA0A-FC66-DC4F-82FE-683CEB7EC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72075"/>
            <a:ext cx="12192000" cy="4505739"/>
          </a:xfrm>
          <a:prstGeom prst="rect">
            <a:avLst/>
          </a:prstGeom>
        </p:spPr>
      </p:pic>
    </p:spTree>
    <p:extLst>
      <p:ext uri="{BB962C8B-B14F-4D97-AF65-F5344CB8AC3E}">
        <p14:creationId xmlns:p14="http://schemas.microsoft.com/office/powerpoint/2010/main" val="2521081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5" name="Picture 4">
            <a:extLst>
              <a:ext uri="{FF2B5EF4-FFF2-40B4-BE49-F238E27FC236}">
                <a16:creationId xmlns:a16="http://schemas.microsoft.com/office/drawing/2014/main" id="{DBE6BA0A-FC66-DC4F-82FE-683CEB7EC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72075"/>
            <a:ext cx="12192000" cy="4505739"/>
          </a:xfrm>
          <a:prstGeom prst="rect">
            <a:avLst/>
          </a:prstGeom>
        </p:spPr>
      </p:pic>
      <p:pic>
        <p:nvPicPr>
          <p:cNvPr id="8" name="Picture 7">
            <a:extLst>
              <a:ext uri="{FF2B5EF4-FFF2-40B4-BE49-F238E27FC236}">
                <a16:creationId xmlns:a16="http://schemas.microsoft.com/office/drawing/2014/main" id="{D255049B-913A-8149-BFAA-4EF2895BA05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38089" y="0"/>
            <a:ext cx="3853912" cy="6864958"/>
          </a:xfrm>
          <a:prstGeom prst="rect">
            <a:avLst/>
          </a:prstGeom>
        </p:spPr>
      </p:pic>
    </p:spTree>
    <p:extLst>
      <p:ext uri="{BB962C8B-B14F-4D97-AF65-F5344CB8AC3E}">
        <p14:creationId xmlns:p14="http://schemas.microsoft.com/office/powerpoint/2010/main" val="314460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a:t>
            </a:r>
            <a:r>
              <a:rPr lang="en-US" sz="4800" i="1" dirty="0" err="1">
                <a:solidFill>
                  <a:schemeClr val="bg1"/>
                </a:solidFill>
              </a:rPr>
              <a:t>Abrus</a:t>
            </a:r>
            <a:r>
              <a:rPr lang="en-US" sz="4800" i="1" dirty="0">
                <a:solidFill>
                  <a:schemeClr val="bg1"/>
                </a:solidFill>
              </a:rPr>
              <a:t> </a:t>
            </a:r>
            <a:r>
              <a:rPr lang="en-US" sz="4800" i="1" dirty="0" err="1">
                <a:solidFill>
                  <a:schemeClr val="bg1"/>
                </a:solidFill>
              </a:rPr>
              <a:t>canescens</a:t>
            </a:r>
            <a:endParaRPr lang="en-US" sz="4800" i="1" dirty="0">
              <a:solidFill>
                <a:schemeClr val="bg1"/>
              </a:solidFill>
            </a:endParaRPr>
          </a:p>
        </p:txBody>
      </p:sp>
      <p:pic>
        <p:nvPicPr>
          <p:cNvPr id="3" name="Picture 2">
            <a:extLst>
              <a:ext uri="{FF2B5EF4-FFF2-40B4-BE49-F238E27FC236}">
                <a16:creationId xmlns:a16="http://schemas.microsoft.com/office/drawing/2014/main" id="{BFF63E73-5BCC-4546-87DB-F3C1EE2CAC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943" y="1356014"/>
            <a:ext cx="10972800" cy="5501986"/>
          </a:xfrm>
          <a:prstGeom prst="rect">
            <a:avLst/>
          </a:prstGeom>
        </p:spPr>
      </p:pic>
    </p:spTree>
    <p:extLst>
      <p:ext uri="{BB962C8B-B14F-4D97-AF65-F5344CB8AC3E}">
        <p14:creationId xmlns:p14="http://schemas.microsoft.com/office/powerpoint/2010/main" val="292536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Download Data Set / Email</a:t>
            </a:r>
            <a:endParaRPr lang="en-US" sz="4800" i="1" dirty="0">
              <a:solidFill>
                <a:schemeClr val="bg1"/>
              </a:solidFill>
            </a:endParaRPr>
          </a:p>
        </p:txBody>
      </p:sp>
      <p:pic>
        <p:nvPicPr>
          <p:cNvPr id="5" name="Picture 4">
            <a:extLst>
              <a:ext uri="{FF2B5EF4-FFF2-40B4-BE49-F238E27FC236}">
                <a16:creationId xmlns:a16="http://schemas.microsoft.com/office/drawing/2014/main" id="{62520939-E3B3-6442-BD6D-299D20E9B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462840"/>
            <a:ext cx="6311103" cy="5185933"/>
          </a:xfrm>
          <a:prstGeom prst="rect">
            <a:avLst/>
          </a:prstGeom>
        </p:spPr>
      </p:pic>
    </p:spTree>
    <p:extLst>
      <p:ext uri="{BB962C8B-B14F-4D97-AF65-F5344CB8AC3E}">
        <p14:creationId xmlns:p14="http://schemas.microsoft.com/office/powerpoint/2010/main" val="172487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6551" y="7792351"/>
            <a:ext cx="4466316" cy="1351649"/>
          </a:xfrm>
          <a:prstGeom prst="rect">
            <a:avLst/>
          </a:prstGeom>
        </p:spPr>
      </p:pic>
      <p:sp>
        <p:nvSpPr>
          <p:cNvPr id="18" name="Rectangle 17">
            <a:extLst>
              <a:ext uri="{FF2B5EF4-FFF2-40B4-BE49-F238E27FC236}">
                <a16:creationId xmlns:a16="http://schemas.microsoft.com/office/drawing/2014/main" id="{678E57CD-124C-B04D-8489-B3D7986470C5}"/>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   </a:t>
            </a:r>
            <a:r>
              <a:rPr lang="en-US" sz="4000" dirty="0"/>
              <a:t>  </a:t>
            </a:r>
          </a:p>
        </p:txBody>
      </p:sp>
      <p:sp>
        <p:nvSpPr>
          <p:cNvPr id="19" name="Rectangle 18">
            <a:extLst>
              <a:ext uri="{FF2B5EF4-FFF2-40B4-BE49-F238E27FC236}">
                <a16:creationId xmlns:a16="http://schemas.microsoft.com/office/drawing/2014/main" id="{C91B47BA-7A62-CC48-BD63-3226750A582A}"/>
              </a:ext>
            </a:extLst>
          </p:cNvPr>
          <p:cNvSpPr/>
          <p:nvPr/>
        </p:nvSpPr>
        <p:spPr>
          <a:xfrm>
            <a:off x="0" y="176481"/>
            <a:ext cx="12192000" cy="830997"/>
          </a:xfrm>
          <a:prstGeom prst="rect">
            <a:avLst/>
          </a:prstGeom>
        </p:spPr>
        <p:txBody>
          <a:bodyPr wrap="square">
            <a:spAutoFit/>
          </a:bodyPr>
          <a:lstStyle/>
          <a:p>
            <a:pPr>
              <a:tabLst>
                <a:tab pos="455613" algn="l"/>
              </a:tabLst>
            </a:pPr>
            <a:r>
              <a:rPr lang="en-US" sz="4800" dirty="0">
                <a:solidFill>
                  <a:schemeClr val="bg1"/>
                </a:solidFill>
              </a:rPr>
              <a:t>	Search GBIF:  Download Data Set / Email</a:t>
            </a:r>
            <a:endParaRPr lang="en-US" sz="4800" i="1" dirty="0">
              <a:solidFill>
                <a:schemeClr val="bg1"/>
              </a:solidFill>
            </a:endParaRPr>
          </a:p>
        </p:txBody>
      </p:sp>
      <p:pic>
        <p:nvPicPr>
          <p:cNvPr id="5" name="Picture 4">
            <a:extLst>
              <a:ext uri="{FF2B5EF4-FFF2-40B4-BE49-F238E27FC236}">
                <a16:creationId xmlns:a16="http://schemas.microsoft.com/office/drawing/2014/main" id="{62520939-E3B3-6442-BD6D-299D20E9B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1462840"/>
            <a:ext cx="6311103" cy="5185933"/>
          </a:xfrm>
          <a:prstGeom prst="rect">
            <a:avLst/>
          </a:prstGeom>
        </p:spPr>
      </p:pic>
      <p:pic>
        <p:nvPicPr>
          <p:cNvPr id="3" name="Picture 2">
            <a:extLst>
              <a:ext uri="{FF2B5EF4-FFF2-40B4-BE49-F238E27FC236}">
                <a16:creationId xmlns:a16="http://schemas.microsoft.com/office/drawing/2014/main" id="{218E14B8-074C-7746-B868-4D4BB04CCC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8825" y="1726312"/>
            <a:ext cx="5843175" cy="4045275"/>
          </a:xfrm>
          <a:prstGeom prst="rect">
            <a:avLst/>
          </a:prstGeom>
        </p:spPr>
      </p:pic>
    </p:spTree>
    <p:extLst>
      <p:ext uri="{BB962C8B-B14F-4D97-AF65-F5344CB8AC3E}">
        <p14:creationId xmlns:p14="http://schemas.microsoft.com/office/powerpoint/2010/main" val="156040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ABF41-150B-E744-A05D-19EA062F3E23}"/>
              </a:ext>
            </a:extLst>
          </p:cNvPr>
          <p:cNvSpPr>
            <a:spLocks noGrp="1"/>
          </p:cNvSpPr>
          <p:nvPr>
            <p:ph idx="1"/>
          </p:nvPr>
        </p:nvSpPr>
        <p:spPr>
          <a:xfrm>
            <a:off x="838200" y="1918615"/>
            <a:ext cx="10515600" cy="4351338"/>
          </a:xfrm>
        </p:spPr>
        <p:txBody>
          <a:bodyPr/>
          <a:lstStyle/>
          <a:p>
            <a:r>
              <a:rPr lang="en-US" dirty="0"/>
              <a:t>Allows users to interact with a system</a:t>
            </a:r>
          </a:p>
          <a:p>
            <a:endParaRPr lang="en-US" dirty="0"/>
          </a:p>
        </p:txBody>
      </p:sp>
      <p:sp>
        <p:nvSpPr>
          <p:cNvPr id="4" name="Title 1">
            <a:extLst>
              <a:ext uri="{FF2B5EF4-FFF2-40B4-BE49-F238E27FC236}">
                <a16:creationId xmlns:a16="http://schemas.microsoft.com/office/drawing/2014/main" id="{C0EDD170-DB03-8C42-B8FF-C5ACB64288F2}"/>
              </a:ext>
            </a:extLst>
          </p:cNvPr>
          <p:cNvSpPr txBox="1">
            <a:spLocks/>
          </p:cNvSpPr>
          <p:nvPr/>
        </p:nvSpPr>
        <p:spPr>
          <a:xfrm>
            <a:off x="286467" y="962994"/>
            <a:ext cx="116354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6"/>
                </a:solidFill>
                <a:latin typeface="Calibri" panose="020F0502020204030204" pitchFamily="34" charset="0"/>
                <a:cs typeface="Calibri" panose="020F0502020204030204" pitchFamily="34" charset="0"/>
              </a:rPr>
              <a:t>API</a:t>
            </a:r>
            <a:r>
              <a:rPr lang="en-US" sz="5400" dirty="0">
                <a:latin typeface="Calibri" panose="020F0502020204030204" pitchFamily="34" charset="0"/>
                <a:cs typeface="Calibri" panose="020F0502020204030204" pitchFamily="34" charset="0"/>
              </a:rPr>
              <a:t> = </a:t>
            </a:r>
            <a:r>
              <a:rPr lang="en-US" sz="5400" dirty="0">
                <a:solidFill>
                  <a:schemeClr val="accent6"/>
                </a:solidFill>
                <a:latin typeface="Calibri" panose="020F0502020204030204" pitchFamily="34" charset="0"/>
                <a:cs typeface="Calibri" panose="020F0502020204030204" pitchFamily="34" charset="0"/>
              </a:rPr>
              <a:t>A</a:t>
            </a:r>
            <a:r>
              <a:rPr lang="en-US" sz="5400" dirty="0">
                <a:latin typeface="Calibri" panose="020F0502020204030204" pitchFamily="34" charset="0"/>
                <a:cs typeface="Calibri" panose="020F0502020204030204" pitchFamily="34" charset="0"/>
              </a:rPr>
              <a:t>pplication </a:t>
            </a:r>
            <a:r>
              <a:rPr lang="en-US" sz="5400" dirty="0">
                <a:solidFill>
                  <a:schemeClr val="accent6"/>
                </a:solidFill>
                <a:latin typeface="Calibri" panose="020F0502020204030204" pitchFamily="34" charset="0"/>
                <a:cs typeface="Calibri" panose="020F0502020204030204" pitchFamily="34" charset="0"/>
              </a:rPr>
              <a:t>P</a:t>
            </a:r>
            <a:r>
              <a:rPr lang="en-US" sz="5400" dirty="0">
                <a:latin typeface="Calibri" panose="020F0502020204030204" pitchFamily="34" charset="0"/>
                <a:cs typeface="Calibri" panose="020F0502020204030204" pitchFamily="34" charset="0"/>
              </a:rPr>
              <a:t>rogramming </a:t>
            </a:r>
            <a:r>
              <a:rPr lang="en-US" sz="5400" dirty="0">
                <a:solidFill>
                  <a:schemeClr val="accent6"/>
                </a:solidFill>
                <a:latin typeface="Calibri" panose="020F0502020204030204" pitchFamily="34" charset="0"/>
                <a:cs typeface="Calibri" panose="020F0502020204030204" pitchFamily="34" charset="0"/>
              </a:rPr>
              <a:t>I</a:t>
            </a:r>
            <a:r>
              <a:rPr lang="en-US" sz="5400" dirty="0">
                <a:latin typeface="Calibri" panose="020F0502020204030204" pitchFamily="34" charset="0"/>
                <a:cs typeface="Calibri" panose="020F0502020204030204" pitchFamily="34" charset="0"/>
              </a:rPr>
              <a:t>nterface</a:t>
            </a:r>
          </a:p>
        </p:txBody>
      </p:sp>
      <p:pic>
        <p:nvPicPr>
          <p:cNvPr id="8" name="Picture 7">
            <a:extLst>
              <a:ext uri="{FF2B5EF4-FFF2-40B4-BE49-F238E27FC236}">
                <a16:creationId xmlns:a16="http://schemas.microsoft.com/office/drawing/2014/main" id="{B6657272-D3F6-AF48-A8EA-33D4C3B5D48B}"/>
              </a:ext>
            </a:extLst>
          </p:cNvPr>
          <p:cNvPicPr>
            <a:picLocks noChangeAspect="1"/>
          </p:cNvPicPr>
          <p:nvPr/>
        </p:nvPicPr>
        <p:blipFill>
          <a:blip r:embed="rId2"/>
          <a:stretch>
            <a:fillRect/>
          </a:stretch>
        </p:blipFill>
        <p:spPr>
          <a:xfrm>
            <a:off x="1135720" y="3184666"/>
            <a:ext cx="2351092" cy="2492158"/>
          </a:xfrm>
          <a:prstGeom prst="rect">
            <a:avLst/>
          </a:prstGeom>
        </p:spPr>
      </p:pic>
      <p:sp>
        <p:nvSpPr>
          <p:cNvPr id="9" name="TextBox 8">
            <a:extLst>
              <a:ext uri="{FF2B5EF4-FFF2-40B4-BE49-F238E27FC236}">
                <a16:creationId xmlns:a16="http://schemas.microsoft.com/office/drawing/2014/main" id="{274FD7BF-E218-854C-8989-32320BC8B0C9}"/>
              </a:ext>
            </a:extLst>
          </p:cNvPr>
          <p:cNvSpPr txBox="1"/>
          <p:nvPr/>
        </p:nvSpPr>
        <p:spPr>
          <a:xfrm>
            <a:off x="1540702" y="5598919"/>
            <a:ext cx="1541128" cy="523220"/>
          </a:xfrm>
          <a:prstGeom prst="rect">
            <a:avLst/>
          </a:prstGeom>
          <a:noFill/>
        </p:spPr>
        <p:txBody>
          <a:bodyPr wrap="none" rtlCol="0">
            <a:spAutoFit/>
          </a:bodyPr>
          <a:lstStyle/>
          <a:p>
            <a:r>
              <a:rPr lang="en-US" sz="2800" dirty="0"/>
              <a:t>Database</a:t>
            </a:r>
          </a:p>
        </p:txBody>
      </p:sp>
      <p:sp>
        <p:nvSpPr>
          <p:cNvPr id="10" name="TextBox 9">
            <a:extLst>
              <a:ext uri="{FF2B5EF4-FFF2-40B4-BE49-F238E27FC236}">
                <a16:creationId xmlns:a16="http://schemas.microsoft.com/office/drawing/2014/main" id="{3BC2CEC6-241A-F842-8811-CE29AA147536}"/>
              </a:ext>
            </a:extLst>
          </p:cNvPr>
          <p:cNvSpPr txBox="1"/>
          <p:nvPr/>
        </p:nvSpPr>
        <p:spPr>
          <a:xfrm>
            <a:off x="4606732" y="5734927"/>
            <a:ext cx="1300934" cy="461665"/>
          </a:xfrm>
          <a:prstGeom prst="rect">
            <a:avLst/>
          </a:prstGeom>
          <a:noFill/>
        </p:spPr>
        <p:txBody>
          <a:bodyPr wrap="none" rtlCol="0">
            <a:spAutoFit/>
          </a:bodyPr>
          <a:lstStyle/>
          <a:p>
            <a:r>
              <a:rPr lang="en-US" sz="2400" dirty="0"/>
              <a:t>Interface</a:t>
            </a:r>
          </a:p>
        </p:txBody>
      </p:sp>
      <p:sp>
        <p:nvSpPr>
          <p:cNvPr id="15" name="Rectangle 14">
            <a:extLst>
              <a:ext uri="{FF2B5EF4-FFF2-40B4-BE49-F238E27FC236}">
                <a16:creationId xmlns:a16="http://schemas.microsoft.com/office/drawing/2014/main" id="{CF496C69-62B8-1348-A2A6-2C0374A35F74}"/>
              </a:ext>
            </a:extLst>
          </p:cNvPr>
          <p:cNvSpPr/>
          <p:nvPr/>
        </p:nvSpPr>
        <p:spPr>
          <a:xfrm>
            <a:off x="4741633" y="3291020"/>
            <a:ext cx="1013784" cy="2385804"/>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51CABAC-62B5-054F-8E78-1FCC5637F311}"/>
              </a:ext>
            </a:extLst>
          </p:cNvPr>
          <p:cNvSpPr/>
          <p:nvPr/>
        </p:nvSpPr>
        <p:spPr>
          <a:xfrm>
            <a:off x="3486812" y="4162172"/>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BFB81C3-4C81-C44A-AD91-EB288C737BE0}"/>
              </a:ext>
            </a:extLst>
          </p:cNvPr>
          <p:cNvSpPr/>
          <p:nvPr/>
        </p:nvSpPr>
        <p:spPr>
          <a:xfrm>
            <a:off x="5907666" y="4251255"/>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599267F-DC74-584F-B38F-A216A71789DD}"/>
              </a:ext>
            </a:extLst>
          </p:cNvPr>
          <p:cNvSpPr/>
          <p:nvPr/>
        </p:nvSpPr>
        <p:spPr>
          <a:xfrm flipH="1">
            <a:off x="5866570" y="4596577"/>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9B03D318-2DD8-2940-B813-168B27387098}"/>
              </a:ext>
            </a:extLst>
          </p:cNvPr>
          <p:cNvSpPr/>
          <p:nvPr/>
        </p:nvSpPr>
        <p:spPr>
          <a:xfrm flipH="1">
            <a:off x="3401064" y="4494265"/>
            <a:ext cx="934336" cy="3589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C492C6C-E87D-A645-803D-0844228C407F}"/>
              </a:ext>
            </a:extLst>
          </p:cNvPr>
          <p:cNvGrpSpPr/>
          <p:nvPr/>
        </p:nvGrpSpPr>
        <p:grpSpPr>
          <a:xfrm>
            <a:off x="7432568" y="4776067"/>
            <a:ext cx="4489382" cy="1998794"/>
            <a:chOff x="7140539" y="4683077"/>
            <a:chExt cx="4489382" cy="1998794"/>
          </a:xfrm>
        </p:grpSpPr>
        <p:pic>
          <p:nvPicPr>
            <p:cNvPr id="11" name="Picture 10">
              <a:extLst>
                <a:ext uri="{FF2B5EF4-FFF2-40B4-BE49-F238E27FC236}">
                  <a16:creationId xmlns:a16="http://schemas.microsoft.com/office/drawing/2014/main" id="{27ED0CDC-A2CF-6C4D-B1C5-770E93205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4053" y="4884235"/>
              <a:ext cx="1139747" cy="883304"/>
            </a:xfrm>
            <a:prstGeom prst="rect">
              <a:avLst/>
            </a:prstGeom>
          </p:spPr>
        </p:pic>
        <p:pic>
          <p:nvPicPr>
            <p:cNvPr id="12" name="Picture 11">
              <a:extLst>
                <a:ext uri="{FF2B5EF4-FFF2-40B4-BE49-F238E27FC236}">
                  <a16:creationId xmlns:a16="http://schemas.microsoft.com/office/drawing/2014/main" id="{50166436-3756-2D45-80CD-9657FDE485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7152" r="26015"/>
            <a:stretch/>
          </p:blipFill>
          <p:spPr>
            <a:xfrm>
              <a:off x="8906127" y="5299818"/>
              <a:ext cx="1294536" cy="1382053"/>
            </a:xfrm>
            <a:prstGeom prst="rect">
              <a:avLst/>
            </a:prstGeom>
          </p:spPr>
        </p:pic>
        <p:pic>
          <p:nvPicPr>
            <p:cNvPr id="13" name="Picture 12">
              <a:extLst>
                <a:ext uri="{FF2B5EF4-FFF2-40B4-BE49-F238E27FC236}">
                  <a16:creationId xmlns:a16="http://schemas.microsoft.com/office/drawing/2014/main" id="{F67F3F0E-9FD1-1640-9289-B4D9EF1C090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41996" y="5040800"/>
              <a:ext cx="1632739" cy="543034"/>
            </a:xfrm>
            <a:prstGeom prst="rect">
              <a:avLst/>
            </a:prstGeom>
          </p:spPr>
        </p:pic>
        <p:sp>
          <p:nvSpPr>
            <p:cNvPr id="21" name="Rectangle 20">
              <a:extLst>
                <a:ext uri="{FF2B5EF4-FFF2-40B4-BE49-F238E27FC236}">
                  <a16:creationId xmlns:a16="http://schemas.microsoft.com/office/drawing/2014/main" id="{7451F8FA-9C8B-0241-9DF0-3B8A442543D0}"/>
                </a:ext>
              </a:extLst>
            </p:cNvPr>
            <p:cNvSpPr/>
            <p:nvPr/>
          </p:nvSpPr>
          <p:spPr>
            <a:xfrm>
              <a:off x="7140539" y="4683077"/>
              <a:ext cx="4489382" cy="1988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7F76181-F72E-2C45-AB15-970DD6FA204B}"/>
              </a:ext>
            </a:extLst>
          </p:cNvPr>
          <p:cNvGrpSpPr/>
          <p:nvPr/>
        </p:nvGrpSpPr>
        <p:grpSpPr>
          <a:xfrm>
            <a:off x="8459757" y="2246447"/>
            <a:ext cx="2435004" cy="1915725"/>
            <a:chOff x="8167728" y="2153457"/>
            <a:chExt cx="2435004" cy="1915725"/>
          </a:xfrm>
        </p:grpSpPr>
        <p:pic>
          <p:nvPicPr>
            <p:cNvPr id="16" name="Picture 15">
              <a:extLst>
                <a:ext uri="{FF2B5EF4-FFF2-40B4-BE49-F238E27FC236}">
                  <a16:creationId xmlns:a16="http://schemas.microsoft.com/office/drawing/2014/main" id="{A74E8413-6EBB-BA48-9C41-23E08DA9A8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7728" y="2481937"/>
              <a:ext cx="2435004" cy="1587245"/>
            </a:xfrm>
            <a:prstGeom prst="rect">
              <a:avLst/>
            </a:prstGeom>
          </p:spPr>
        </p:pic>
        <p:sp>
          <p:nvSpPr>
            <p:cNvPr id="23" name="TextBox 22">
              <a:extLst>
                <a:ext uri="{FF2B5EF4-FFF2-40B4-BE49-F238E27FC236}">
                  <a16:creationId xmlns:a16="http://schemas.microsoft.com/office/drawing/2014/main" id="{03AE2EEE-FA0A-9248-A743-3C0C12DC8FD6}"/>
                </a:ext>
              </a:extLst>
            </p:cNvPr>
            <p:cNvSpPr txBox="1"/>
            <p:nvPr/>
          </p:nvSpPr>
          <p:spPr>
            <a:xfrm>
              <a:off x="8795197" y="2153457"/>
              <a:ext cx="1232966" cy="369332"/>
            </a:xfrm>
            <a:prstGeom prst="rect">
              <a:avLst/>
            </a:prstGeom>
            <a:noFill/>
          </p:spPr>
          <p:txBody>
            <a:bodyPr wrap="none" rtlCol="0">
              <a:spAutoFit/>
            </a:bodyPr>
            <a:lstStyle/>
            <a:p>
              <a:r>
                <a:rPr lang="en-US" dirty="0"/>
                <a:t>Web portal</a:t>
              </a:r>
            </a:p>
          </p:txBody>
        </p:sp>
      </p:grpSp>
      <p:sp>
        <p:nvSpPr>
          <p:cNvPr id="24" name="TextBox 23">
            <a:extLst>
              <a:ext uri="{FF2B5EF4-FFF2-40B4-BE49-F238E27FC236}">
                <a16:creationId xmlns:a16="http://schemas.microsoft.com/office/drawing/2014/main" id="{AE78F38B-95DD-FE47-BD8A-BD59655C84DE}"/>
              </a:ext>
            </a:extLst>
          </p:cNvPr>
          <p:cNvSpPr txBox="1"/>
          <p:nvPr/>
        </p:nvSpPr>
        <p:spPr>
          <a:xfrm>
            <a:off x="4960603" y="4290319"/>
            <a:ext cx="598241" cy="461665"/>
          </a:xfrm>
          <a:prstGeom prst="rect">
            <a:avLst/>
          </a:prstGeom>
          <a:noFill/>
        </p:spPr>
        <p:txBody>
          <a:bodyPr wrap="none" rtlCol="0">
            <a:spAutoFit/>
          </a:bodyPr>
          <a:lstStyle/>
          <a:p>
            <a:r>
              <a:rPr lang="en-US" sz="2400" dirty="0"/>
              <a:t>API</a:t>
            </a:r>
          </a:p>
        </p:txBody>
      </p:sp>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a:t>
            </a:r>
            <a:endParaRPr lang="en-US" sz="4000" dirty="0"/>
          </a:p>
        </p:txBody>
      </p:sp>
    </p:spTree>
    <p:extLst>
      <p:ext uri="{BB962C8B-B14F-4D97-AF65-F5344CB8AC3E}">
        <p14:creationId xmlns:p14="http://schemas.microsoft.com/office/powerpoint/2010/main" val="212526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  APIs</a:t>
            </a:r>
            <a:endParaRPr lang="en-US" sz="4000" dirty="0"/>
          </a:p>
        </p:txBody>
      </p:sp>
      <p:pic>
        <p:nvPicPr>
          <p:cNvPr id="7" name="Picture 6">
            <a:extLst>
              <a:ext uri="{FF2B5EF4-FFF2-40B4-BE49-F238E27FC236}">
                <a16:creationId xmlns:a16="http://schemas.microsoft.com/office/drawing/2014/main" id="{E1BEB8EE-870C-0B4E-BE37-9FDBA3C3E8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94847"/>
            <a:ext cx="7419984" cy="5463153"/>
          </a:xfrm>
          <a:prstGeom prst="rect">
            <a:avLst/>
          </a:prstGeom>
        </p:spPr>
      </p:pic>
      <p:pic>
        <p:nvPicPr>
          <p:cNvPr id="27" name="Picture 26">
            <a:extLst>
              <a:ext uri="{FF2B5EF4-FFF2-40B4-BE49-F238E27FC236}">
                <a16:creationId xmlns:a16="http://schemas.microsoft.com/office/drawing/2014/main" id="{E0610788-760F-B342-A77E-924FE781B9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2521" y="1394847"/>
            <a:ext cx="7949479" cy="5463153"/>
          </a:xfrm>
          <a:prstGeom prst="rect">
            <a:avLst/>
          </a:prstGeom>
        </p:spPr>
      </p:pic>
    </p:spTree>
    <p:extLst>
      <p:ext uri="{BB962C8B-B14F-4D97-AF65-F5344CB8AC3E}">
        <p14:creationId xmlns:p14="http://schemas.microsoft.com/office/powerpoint/2010/main" val="124449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F2D4BC8-247C-864F-BADC-1525A57641CE}"/>
              </a:ext>
            </a:extLst>
          </p:cNvPr>
          <p:cNvSpPr/>
          <p:nvPr/>
        </p:nvSpPr>
        <p:spPr>
          <a:xfrm>
            <a:off x="0" y="-5934"/>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Other Options for Data Downloads:  R packages</a:t>
            </a:r>
            <a:endParaRPr lang="en-US" sz="4000" dirty="0"/>
          </a:p>
        </p:txBody>
      </p:sp>
      <p:sp>
        <p:nvSpPr>
          <p:cNvPr id="3" name="Content Placeholder 2">
            <a:extLst>
              <a:ext uri="{FF2B5EF4-FFF2-40B4-BE49-F238E27FC236}">
                <a16:creationId xmlns:a16="http://schemas.microsoft.com/office/drawing/2014/main" id="{70FB9CF2-8090-C146-BFAE-B79536A65CF1}"/>
              </a:ext>
            </a:extLst>
          </p:cNvPr>
          <p:cNvSpPr>
            <a:spLocks noGrp="1"/>
          </p:cNvSpPr>
          <p:nvPr>
            <p:ph idx="1"/>
          </p:nvPr>
        </p:nvSpPr>
        <p:spPr/>
        <p:txBody>
          <a:bodyPr>
            <a:normAutofit/>
          </a:bodyPr>
          <a:lstStyle/>
          <a:p>
            <a:r>
              <a:rPr lang="en-US" sz="3600" dirty="0" err="1"/>
              <a:t>ridigbio</a:t>
            </a:r>
            <a:endParaRPr lang="en-US" sz="3600" dirty="0"/>
          </a:p>
          <a:p>
            <a:r>
              <a:rPr lang="en-US" sz="3600" dirty="0" err="1"/>
              <a:t>rgbif</a:t>
            </a:r>
            <a:endParaRPr lang="en-US" sz="3600" dirty="0"/>
          </a:p>
          <a:p>
            <a:r>
              <a:rPr lang="en-US" sz="3600" dirty="0" err="1"/>
              <a:t>spocc</a:t>
            </a:r>
            <a:r>
              <a:rPr lang="en-US" sz="3600" dirty="0"/>
              <a:t>: Interface to Species Occurrence Data Sources</a:t>
            </a:r>
          </a:p>
        </p:txBody>
      </p:sp>
    </p:spTree>
    <p:extLst>
      <p:ext uri="{BB962C8B-B14F-4D97-AF65-F5344CB8AC3E}">
        <p14:creationId xmlns:p14="http://schemas.microsoft.com/office/powerpoint/2010/main" val="302729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4F8E-728C-164C-A6D3-462763150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368" y="1389606"/>
            <a:ext cx="11768438" cy="5262444"/>
          </a:xfrm>
          <a:prstGeom prst="rect">
            <a:avLst/>
          </a:prstGeom>
        </p:spPr>
      </p:pic>
      <p:sp>
        <p:nvSpPr>
          <p:cNvPr id="6" name="Rectangle 5">
            <a:extLst>
              <a:ext uri="{FF2B5EF4-FFF2-40B4-BE49-F238E27FC236}">
                <a16:creationId xmlns:a16="http://schemas.microsoft.com/office/drawing/2014/main" id="{DEF20923-467E-574A-9785-ABB986BF13F1}"/>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Search the </a:t>
            </a:r>
            <a:r>
              <a:rPr lang="en-US" sz="4800" dirty="0" err="1">
                <a:solidFill>
                  <a:schemeClr val="bg1"/>
                </a:solidFill>
              </a:rPr>
              <a:t>iDigBio</a:t>
            </a:r>
            <a:r>
              <a:rPr lang="en-US" sz="4800" dirty="0">
                <a:solidFill>
                  <a:schemeClr val="bg1"/>
                </a:solidFill>
              </a:rPr>
              <a:t> Portal</a:t>
            </a:r>
          </a:p>
        </p:txBody>
      </p:sp>
    </p:spTree>
    <p:extLst>
      <p:ext uri="{BB962C8B-B14F-4D97-AF65-F5344CB8AC3E}">
        <p14:creationId xmlns:p14="http://schemas.microsoft.com/office/powerpoint/2010/main" val="141565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D49C67-02B6-D44D-8354-B0102FB88AE7}"/>
              </a:ext>
            </a:extLst>
          </p:cNvPr>
          <p:cNvPicPr>
            <a:picLocks noChangeAspect="1"/>
          </p:cNvPicPr>
          <p:nvPr/>
        </p:nvPicPr>
        <p:blipFill>
          <a:blip r:embed="rId3"/>
          <a:stretch>
            <a:fillRect/>
          </a:stretch>
        </p:blipFill>
        <p:spPr>
          <a:xfrm>
            <a:off x="3505200" y="1306512"/>
            <a:ext cx="5181600" cy="5270500"/>
          </a:xfrm>
          <a:prstGeom prst="rect">
            <a:avLst/>
          </a:prstGeom>
        </p:spPr>
      </p:pic>
      <p:sp>
        <p:nvSpPr>
          <p:cNvPr id="6" name="Rectangle 5">
            <a:extLst>
              <a:ext uri="{FF2B5EF4-FFF2-40B4-BE49-F238E27FC236}">
                <a16:creationId xmlns:a16="http://schemas.microsoft.com/office/drawing/2014/main" id="{EE5C838C-53D6-F147-9681-7DA7CC85F14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Specify Search Criteria</a:t>
            </a:r>
          </a:p>
        </p:txBody>
      </p:sp>
    </p:spTree>
    <p:extLst>
      <p:ext uri="{BB962C8B-B14F-4D97-AF65-F5344CB8AC3E}">
        <p14:creationId xmlns:p14="http://schemas.microsoft.com/office/powerpoint/2010/main" val="45248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D49C67-02B6-D44D-8354-B0102FB88AE7}"/>
              </a:ext>
            </a:extLst>
          </p:cNvPr>
          <p:cNvPicPr>
            <a:picLocks noChangeAspect="1"/>
          </p:cNvPicPr>
          <p:nvPr/>
        </p:nvPicPr>
        <p:blipFill>
          <a:blip r:embed="rId3"/>
          <a:stretch>
            <a:fillRect/>
          </a:stretch>
        </p:blipFill>
        <p:spPr>
          <a:xfrm>
            <a:off x="3505200" y="1306512"/>
            <a:ext cx="5181600" cy="5270500"/>
          </a:xfrm>
          <a:prstGeom prst="rect">
            <a:avLst/>
          </a:prstGeom>
        </p:spPr>
      </p:pic>
      <p:sp>
        <p:nvSpPr>
          <p:cNvPr id="6" name="Rectangle 5">
            <a:extLst>
              <a:ext uri="{FF2B5EF4-FFF2-40B4-BE49-F238E27FC236}">
                <a16:creationId xmlns:a16="http://schemas.microsoft.com/office/drawing/2014/main" id="{EE5C838C-53D6-F147-9681-7DA7CC85F142}"/>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Specify Search Criteria</a:t>
            </a:r>
          </a:p>
        </p:txBody>
      </p:sp>
      <p:sp>
        <p:nvSpPr>
          <p:cNvPr id="2" name="TextBox 1">
            <a:extLst>
              <a:ext uri="{FF2B5EF4-FFF2-40B4-BE49-F238E27FC236}">
                <a16:creationId xmlns:a16="http://schemas.microsoft.com/office/drawing/2014/main" id="{7E6EE6B4-A6F2-9843-AE43-0E83FDFE418D}"/>
              </a:ext>
            </a:extLst>
          </p:cNvPr>
          <p:cNvSpPr txBox="1"/>
          <p:nvPr/>
        </p:nvSpPr>
        <p:spPr>
          <a:xfrm>
            <a:off x="5455403" y="3741707"/>
            <a:ext cx="1768433" cy="461665"/>
          </a:xfrm>
          <a:prstGeom prst="rect">
            <a:avLst/>
          </a:prstGeom>
          <a:noFill/>
        </p:spPr>
        <p:txBody>
          <a:bodyPr wrap="none" rtlCol="0">
            <a:spAutoFit/>
          </a:bodyPr>
          <a:lstStyle/>
          <a:p>
            <a:r>
              <a:rPr lang="en-US" sz="2400" dirty="0">
                <a:solidFill>
                  <a:srgbClr val="FF0000"/>
                </a:solidFill>
              </a:rPr>
              <a:t>Acer rubrum</a:t>
            </a:r>
          </a:p>
        </p:txBody>
      </p:sp>
      <p:pic>
        <p:nvPicPr>
          <p:cNvPr id="4" name="Picture 3">
            <a:extLst>
              <a:ext uri="{FF2B5EF4-FFF2-40B4-BE49-F238E27FC236}">
                <a16:creationId xmlns:a16="http://schemas.microsoft.com/office/drawing/2014/main" id="{74E9119D-C0B3-4B6C-0400-4DC42821C5F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1661" r="43018"/>
          <a:stretch/>
        </p:blipFill>
        <p:spPr>
          <a:xfrm>
            <a:off x="133286" y="1591292"/>
            <a:ext cx="3132428" cy="3894605"/>
          </a:xfrm>
          <a:prstGeom prst="rect">
            <a:avLst/>
          </a:prstGeom>
        </p:spPr>
      </p:pic>
    </p:spTree>
    <p:extLst>
      <p:ext uri="{BB962C8B-B14F-4D97-AF65-F5344CB8AC3E}">
        <p14:creationId xmlns:p14="http://schemas.microsoft.com/office/powerpoint/2010/main" val="400660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3B446C-BD90-C445-ADEA-BC488C0A6D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8646" y="1306513"/>
            <a:ext cx="8991600" cy="5410537"/>
          </a:xfrm>
          <a:prstGeom prst="rect">
            <a:avLst/>
          </a:prstGeom>
        </p:spPr>
      </p:pic>
      <p:sp>
        <p:nvSpPr>
          <p:cNvPr id="8" name="Rectangle 7">
            <a:extLst>
              <a:ext uri="{FF2B5EF4-FFF2-40B4-BE49-F238E27FC236}">
                <a16:creationId xmlns:a16="http://schemas.microsoft.com/office/drawing/2014/main" id="{2ED73A56-4DDE-A046-A2FC-548DA54AC52C}"/>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Results</a:t>
            </a:r>
          </a:p>
        </p:txBody>
      </p:sp>
    </p:spTree>
    <p:extLst>
      <p:ext uri="{BB962C8B-B14F-4D97-AF65-F5344CB8AC3E}">
        <p14:creationId xmlns:p14="http://schemas.microsoft.com/office/powerpoint/2010/main" val="137233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406C0-A1BF-2E44-9D52-A0F4343E8B44}"/>
              </a:ext>
            </a:extLst>
          </p:cNvPr>
          <p:cNvPicPr>
            <a:picLocks noChangeAspect="1"/>
          </p:cNvPicPr>
          <p:nvPr/>
        </p:nvPicPr>
        <p:blipFill>
          <a:blip r:embed="rId3"/>
          <a:stretch>
            <a:fillRect/>
          </a:stretch>
        </p:blipFill>
        <p:spPr>
          <a:xfrm>
            <a:off x="1522093" y="1674282"/>
            <a:ext cx="9128953" cy="4658784"/>
          </a:xfrm>
          <a:prstGeom prst="rect">
            <a:avLst/>
          </a:prstGeom>
        </p:spPr>
      </p:pic>
      <p:sp>
        <p:nvSpPr>
          <p:cNvPr id="8" name="Rectangle 7">
            <a:extLst>
              <a:ext uri="{FF2B5EF4-FFF2-40B4-BE49-F238E27FC236}">
                <a16:creationId xmlns:a16="http://schemas.microsoft.com/office/drawing/2014/main" id="{4A76EB7F-36CF-0D4B-B67D-78D86A6D0613}"/>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Record Summary</a:t>
            </a:r>
          </a:p>
        </p:txBody>
      </p:sp>
    </p:spTree>
    <p:extLst>
      <p:ext uri="{BB962C8B-B14F-4D97-AF65-F5344CB8AC3E}">
        <p14:creationId xmlns:p14="http://schemas.microsoft.com/office/powerpoint/2010/main" val="25100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AC70A-19E5-3E4C-8E2A-C4C2D7AD6E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5333" y="1353007"/>
            <a:ext cx="7315200" cy="5480115"/>
          </a:xfrm>
          <a:prstGeom prst="rect">
            <a:avLst/>
          </a:prstGeom>
        </p:spPr>
      </p:pic>
      <p:sp>
        <p:nvSpPr>
          <p:cNvPr id="8" name="Rectangle 7">
            <a:extLst>
              <a:ext uri="{FF2B5EF4-FFF2-40B4-BE49-F238E27FC236}">
                <a16:creationId xmlns:a16="http://schemas.microsoft.com/office/drawing/2014/main" id="{93B3805F-146F-144A-8EFA-C69377D4400C}"/>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4400" dirty="0">
                <a:solidFill>
                  <a:schemeClr val="bg1"/>
                </a:solidFill>
              </a:rPr>
              <a:t>Search the </a:t>
            </a:r>
            <a:r>
              <a:rPr lang="en-US" sz="4400" dirty="0" err="1">
                <a:solidFill>
                  <a:schemeClr val="bg1"/>
                </a:solidFill>
              </a:rPr>
              <a:t>iDigBio</a:t>
            </a:r>
            <a:r>
              <a:rPr lang="en-US" sz="4400" dirty="0">
                <a:solidFill>
                  <a:schemeClr val="bg1"/>
                </a:solidFill>
              </a:rPr>
              <a:t> Portal – Specimen Record</a:t>
            </a:r>
          </a:p>
        </p:txBody>
      </p:sp>
    </p:spTree>
    <p:extLst>
      <p:ext uri="{BB962C8B-B14F-4D97-AF65-F5344CB8AC3E}">
        <p14:creationId xmlns:p14="http://schemas.microsoft.com/office/powerpoint/2010/main" val="1241850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4BC1AB-13FD-014A-9221-DB95DED365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2565" y="1306513"/>
            <a:ext cx="6687702" cy="5551487"/>
          </a:xfrm>
          <a:prstGeom prst="rect">
            <a:avLst/>
          </a:prstGeom>
        </p:spPr>
      </p:pic>
      <p:sp>
        <p:nvSpPr>
          <p:cNvPr id="8" name="Rectangle 7">
            <a:extLst>
              <a:ext uri="{FF2B5EF4-FFF2-40B4-BE49-F238E27FC236}">
                <a16:creationId xmlns:a16="http://schemas.microsoft.com/office/drawing/2014/main" id="{56F6B3E1-91B7-FB46-BF8E-C2816F488958}"/>
              </a:ext>
            </a:extLst>
          </p:cNvPr>
          <p:cNvSpPr/>
          <p:nvPr/>
        </p:nvSpPr>
        <p:spPr>
          <a:xfrm>
            <a:off x="0" y="0"/>
            <a:ext cx="12192000" cy="1286359"/>
          </a:xfrm>
          <a:prstGeom prst="rect">
            <a:avLst/>
          </a:prstGeom>
          <a:solidFill>
            <a:srgbClr val="3493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a:t>
            </a:r>
            <a:r>
              <a:rPr lang="en-US" sz="3600" dirty="0">
                <a:solidFill>
                  <a:schemeClr val="bg1"/>
                </a:solidFill>
              </a:rPr>
              <a:t>Search the </a:t>
            </a:r>
            <a:r>
              <a:rPr lang="en-US" sz="3600" dirty="0" err="1">
                <a:solidFill>
                  <a:schemeClr val="bg1"/>
                </a:solidFill>
              </a:rPr>
              <a:t>iDigBio</a:t>
            </a:r>
            <a:r>
              <a:rPr lang="en-US" sz="3600" dirty="0">
                <a:solidFill>
                  <a:schemeClr val="bg1"/>
                </a:solidFill>
              </a:rPr>
              <a:t> Portal – Link to Media Record (Image)</a:t>
            </a:r>
          </a:p>
        </p:txBody>
      </p:sp>
    </p:spTree>
    <p:extLst>
      <p:ext uri="{BB962C8B-B14F-4D97-AF65-F5344CB8AC3E}">
        <p14:creationId xmlns:p14="http://schemas.microsoft.com/office/powerpoint/2010/main" val="3908561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TotalTime>
  <Words>380</Words>
  <Application>Microsoft Macintosh PowerPoint</Application>
  <PresentationFormat>Widescreen</PresentationFormat>
  <Paragraphs>79</Paragraphs>
  <Slides>27</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  Data Downloads:   Overview and Portals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Climate Change</dc:title>
  <dc:creator>Pam Soltis</dc:creator>
  <cp:lastModifiedBy>Soltis,Pamela S</cp:lastModifiedBy>
  <cp:revision>228</cp:revision>
  <dcterms:created xsi:type="dcterms:W3CDTF">2014-07-02T03:39:48Z</dcterms:created>
  <dcterms:modified xsi:type="dcterms:W3CDTF">2022-07-18T16:17:27Z</dcterms:modified>
</cp:coreProperties>
</file>